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66" r:id="rId3"/>
    <p:sldId id="267" r:id="rId4"/>
    <p:sldId id="258" r:id="rId5"/>
    <p:sldId id="263" r:id="rId6"/>
    <p:sldId id="264" r:id="rId7"/>
    <p:sldId id="262" r:id="rId8"/>
    <p:sldId id="269" r:id="rId9"/>
    <p:sldId id="259" r:id="rId10"/>
    <p:sldId id="260" r:id="rId11"/>
    <p:sldId id="273" r:id="rId12"/>
    <p:sldId id="271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D6D5F-35DA-4BC3-A9F5-D57E1208E834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38B85-55D0-4DC1-8CDF-08A542AAD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080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9962" indent="-2835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0320" indent="-2258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8317" indent="-2258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4757" indent="-2258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3407" indent="-2258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2058" indent="-2258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0708" indent="-2258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49358" indent="-2258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40891A61-9435-4544-8676-B58CBBE87186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>
                <a:spcBef>
                  <a:spcPct val="0"/>
                </a:spcBef>
              </a:pPr>
              <a:t>3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9962" indent="-2835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0320" indent="-2258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8317" indent="-2258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4757" indent="-2258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3407" indent="-2258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2058" indent="-2258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0708" indent="-2258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49358" indent="-2258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40891A61-9435-4544-8676-B58CBBE87186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6B8B-1659-4A6A-B14C-2CAD3C2B4113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92D0B-7820-40C4-90A0-69ABDE4A398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6B8B-1659-4A6A-B14C-2CAD3C2B4113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92D0B-7820-40C4-90A0-69ABDE4A39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6B8B-1659-4A6A-B14C-2CAD3C2B4113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92D0B-7820-40C4-90A0-69ABDE4A39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6B8B-1659-4A6A-B14C-2CAD3C2B4113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92D0B-7820-40C4-90A0-69ABDE4A39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6B8B-1659-4A6A-B14C-2CAD3C2B4113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92D0B-7820-40C4-90A0-69ABDE4A398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6B8B-1659-4A6A-B14C-2CAD3C2B4113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92D0B-7820-40C4-90A0-69ABDE4A39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6B8B-1659-4A6A-B14C-2CAD3C2B4113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92D0B-7820-40C4-90A0-69ABDE4A39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6B8B-1659-4A6A-B14C-2CAD3C2B4113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92D0B-7820-40C4-90A0-69ABDE4A39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6B8B-1659-4A6A-B14C-2CAD3C2B4113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92D0B-7820-40C4-90A0-69ABDE4A39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6B8B-1659-4A6A-B14C-2CAD3C2B4113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92D0B-7820-40C4-90A0-69ABDE4A39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6B8B-1659-4A6A-B14C-2CAD3C2B4113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FB92D0B-7820-40C4-90A0-69ABDE4A398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7756B8B-1659-4A6A-B14C-2CAD3C2B4113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FB92D0B-7820-40C4-90A0-69ABDE4A398B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0352" y="1371600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Both pollutants and altered hydrology negatively affect stream </a:t>
            </a:r>
            <a:r>
              <a:rPr lang="en-US" dirty="0" smtClean="0"/>
              <a:t>life in ACC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419600"/>
            <a:ext cx="7854696" cy="1752600"/>
          </a:xfrm>
        </p:spPr>
        <p:txBody>
          <a:bodyPr/>
          <a:lstStyle/>
          <a:p>
            <a:pPr algn="l"/>
            <a:r>
              <a:rPr lang="en-US" dirty="0"/>
              <a:t>Amy Rosemond</a:t>
            </a:r>
            <a:r>
              <a:rPr lang="en-US" baseline="30000" dirty="0"/>
              <a:t>1</a:t>
            </a:r>
            <a:r>
              <a:rPr lang="en-US" dirty="0"/>
              <a:t>, Jessica Sterling</a:t>
            </a:r>
            <a:r>
              <a:rPr lang="en-US" baseline="30000" dirty="0"/>
              <a:t>1,2</a:t>
            </a:r>
            <a:r>
              <a:rPr lang="en-US" dirty="0"/>
              <a:t>, Phillip Bumpers</a:t>
            </a:r>
            <a:r>
              <a:rPr lang="en-US" baseline="30000" dirty="0"/>
              <a:t>1,3</a:t>
            </a:r>
            <a:r>
              <a:rPr lang="en-US" dirty="0"/>
              <a:t>, Seth Wenger</a:t>
            </a:r>
            <a:r>
              <a:rPr lang="en-US" baseline="30000" dirty="0"/>
              <a:t> 1,3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5257800"/>
            <a:ext cx="61564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/>
              <a:t>1</a:t>
            </a:r>
            <a:r>
              <a:rPr lang="en-US" dirty="0"/>
              <a:t>Odum School of Ecology, University of Georgia, Athens, GA</a:t>
            </a:r>
          </a:p>
          <a:p>
            <a:r>
              <a:rPr lang="en-US" baseline="30000" dirty="0"/>
              <a:t>2</a:t>
            </a:r>
            <a:r>
              <a:rPr lang="en-US" dirty="0"/>
              <a:t>Chattahoochee </a:t>
            </a:r>
            <a:r>
              <a:rPr lang="en-US" dirty="0" err="1"/>
              <a:t>Riverkeeper</a:t>
            </a:r>
            <a:r>
              <a:rPr lang="en-US" dirty="0"/>
              <a:t>, Atlanta, GA</a:t>
            </a:r>
          </a:p>
          <a:p>
            <a:r>
              <a:rPr lang="en-US" baseline="30000" dirty="0"/>
              <a:t>3</a:t>
            </a:r>
            <a:r>
              <a:rPr lang="en-US" dirty="0"/>
              <a:t>River Basin Center, University of Georgia, Athens, GA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30668" y="3352800"/>
            <a:ext cx="96318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told by the types and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biomass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stream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bugs</a:t>
            </a:r>
            <a:endParaRPr lang="en-US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692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1905000"/>
            <a:ext cx="554355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609600"/>
            <a:ext cx="5715000" cy="34290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" dirty="0" smtClean="0"/>
              <a:t>% impervious surface cover = urbanization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637020" y="6477000"/>
            <a:ext cx="1975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Sterling et al. 2016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066800"/>
            <a:ext cx="8458200" cy="34290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dirty="0" smtClean="0"/>
              <a:t>Number of species</a:t>
            </a:r>
            <a:r>
              <a:rPr lang="en-US" sz="2400" dirty="0" smtClean="0">
                <a:latin typeface="Calibri"/>
              </a:rPr>
              <a:t>↓</a:t>
            </a:r>
            <a:r>
              <a:rPr lang="en-US" sz="2400" dirty="0" smtClean="0"/>
              <a:t> </a:t>
            </a:r>
            <a:r>
              <a:rPr lang="en-US" sz="2000" dirty="0" smtClean="0"/>
              <a:t>30 vs 15;   Biotic </a:t>
            </a:r>
            <a:r>
              <a:rPr lang="en-US" sz="2000" dirty="0"/>
              <a:t>index scores good/fair </a:t>
            </a:r>
            <a:r>
              <a:rPr lang="en-US" sz="2000" dirty="0" smtClean="0"/>
              <a:t>to </a:t>
            </a:r>
            <a:r>
              <a:rPr lang="en-US" sz="2000" dirty="0"/>
              <a:t>fair/poor</a:t>
            </a:r>
          </a:p>
          <a:p>
            <a:pPr>
              <a:defRPr/>
            </a:pPr>
            <a:endParaRPr lang="en-US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" y="1550670"/>
            <a:ext cx="5715000" cy="34290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dirty="0" smtClean="0"/>
              <a:t>Biomass </a:t>
            </a:r>
            <a:r>
              <a:rPr lang="en-US" sz="2400" dirty="0" smtClean="0">
                <a:latin typeface="Calibri"/>
              </a:rPr>
              <a:t>↓ </a:t>
            </a:r>
            <a:r>
              <a:rPr lang="en-US" sz="2000" dirty="0" smtClean="0"/>
              <a:t>high in Rural, lower in other sites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4876800" y="2209800"/>
            <a:ext cx="10730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# species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336268"/>
            <a:ext cx="3483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Losing Biodiversity and function!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98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613" y="1447800"/>
            <a:ext cx="467677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37020" y="6477000"/>
            <a:ext cx="1975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Sterling et al. 2016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Biomass</a:t>
            </a:r>
            <a:r>
              <a:rPr lang="en-US" dirty="0" smtClean="0">
                <a:latin typeface="Calibri"/>
              </a:rPr>
              <a:t>↓</a:t>
            </a:r>
            <a:r>
              <a:rPr lang="en-US" dirty="0" smtClean="0"/>
              <a:t> of even tolerant bugs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172200" y="1676400"/>
            <a:ext cx="46482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5486400"/>
            <a:ext cx="8305800" cy="1143000"/>
          </a:xfrm>
          <a:prstGeom prst="rect">
            <a:avLst/>
          </a:prstGeom>
        </p:spPr>
        <p:txBody>
          <a:bodyPr vert="horz" lIns="0" tIns="45720" rIns="0" bIns="0" anchor="b">
            <a:normAutofit fontScale="82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Evidence that both pollution and hydrology are affecting ACC streams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21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9"/>
          <p:cNvGrpSpPr>
            <a:grpSpLocks/>
          </p:cNvGrpSpPr>
          <p:nvPr/>
        </p:nvGrpSpPr>
        <p:grpSpPr bwMode="auto">
          <a:xfrm>
            <a:off x="0" y="2514600"/>
            <a:ext cx="9144000" cy="995363"/>
            <a:chOff x="0" y="2514600"/>
            <a:chExt cx="9144000" cy="995363"/>
          </a:xfrm>
        </p:grpSpPr>
        <p:sp>
          <p:nvSpPr>
            <p:cNvPr id="3" name="Preparation 2"/>
            <p:cNvSpPr/>
            <p:nvPr/>
          </p:nvSpPr>
          <p:spPr>
            <a:xfrm>
              <a:off x="0" y="2514600"/>
              <a:ext cx="2286000" cy="914400"/>
            </a:xfrm>
            <a:prstGeom prst="flowChartPreparation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" name="Process 3"/>
            <p:cNvSpPr>
              <a:spLocks noChangeArrowheads="1"/>
            </p:cNvSpPr>
            <p:nvPr/>
          </p:nvSpPr>
          <p:spPr bwMode="auto">
            <a:xfrm>
              <a:off x="3429000" y="2590800"/>
              <a:ext cx="2438400" cy="685800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Connector 4"/>
            <p:cNvSpPr/>
            <p:nvPr/>
          </p:nvSpPr>
          <p:spPr>
            <a:xfrm>
              <a:off x="6934200" y="2514600"/>
              <a:ext cx="2209800" cy="995363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sp>
        <p:sp>
          <p:nvSpPr>
            <p:cNvPr id="13323" name="TextBox 7"/>
            <p:cNvSpPr txBox="1">
              <a:spLocks noChangeArrowheads="1"/>
            </p:cNvSpPr>
            <p:nvPr/>
          </p:nvSpPr>
          <p:spPr bwMode="auto">
            <a:xfrm>
              <a:off x="52381" y="2677180"/>
              <a:ext cx="218123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b="1" dirty="0" smtClean="0">
                  <a:latin typeface="Calibri" pitchFamily="34" charset="0"/>
                  <a:cs typeface="Arial" charset="0"/>
                </a:rPr>
                <a:t>Management</a:t>
              </a:r>
              <a:endParaRPr lang="en-US" altLang="en-US" b="1" dirty="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3324" name="TextBox 8"/>
            <p:cNvSpPr txBox="1">
              <a:spLocks noChangeArrowheads="1"/>
            </p:cNvSpPr>
            <p:nvPr/>
          </p:nvSpPr>
          <p:spPr bwMode="auto">
            <a:xfrm>
              <a:off x="3810000" y="2667000"/>
              <a:ext cx="19050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b="1" dirty="0">
                  <a:latin typeface="Calibri" pitchFamily="34" charset="0"/>
                  <a:cs typeface="Arial" charset="0"/>
                </a:rPr>
                <a:t>Stressors</a:t>
              </a:r>
            </a:p>
          </p:txBody>
        </p:sp>
        <p:sp>
          <p:nvSpPr>
            <p:cNvPr id="13325" name="TextBox 9"/>
            <p:cNvSpPr txBox="1">
              <a:spLocks noChangeArrowheads="1"/>
            </p:cNvSpPr>
            <p:nvPr/>
          </p:nvSpPr>
          <p:spPr bwMode="auto">
            <a:xfrm>
              <a:off x="7162800" y="2667000"/>
              <a:ext cx="174874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b="1" dirty="0">
                  <a:latin typeface="Calibri" pitchFamily="34" charset="0"/>
                  <a:cs typeface="Arial" charset="0"/>
                </a:rPr>
                <a:t>Responses</a:t>
              </a: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2438400" y="2819400"/>
              <a:ext cx="838200" cy="3810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5943600" y="2743200"/>
              <a:ext cx="838200" cy="3810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467100" y="3733800"/>
            <a:ext cx="29337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 smtClean="0">
                <a:latin typeface="Arial" charset="0"/>
                <a:cs typeface="Arial" charset="0"/>
              </a:rPr>
              <a:t>Hydrology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 smtClean="0">
                <a:latin typeface="Arial" charset="0"/>
                <a:cs typeface="Arial" charset="0"/>
              </a:rPr>
              <a:t>Pollutants</a:t>
            </a:r>
            <a:endParaRPr lang="en-US" altLang="en-US" sz="2400" b="1" dirty="0">
              <a:latin typeface="Arial" charset="0"/>
              <a:cs typeface="Arial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571573" y="3733800"/>
            <a:ext cx="23209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" charset="0"/>
                <a:cs typeface="Arial" charset="0"/>
              </a:rPr>
              <a:t>Measures of health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6200" y="3853279"/>
            <a:ext cx="31051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 smtClean="0">
                <a:latin typeface="Arial" charset="0"/>
                <a:cs typeface="Arial" charset="0"/>
              </a:rPr>
              <a:t>Complex decisions/ desired protection</a:t>
            </a:r>
            <a:endParaRPr lang="en-US" altLang="en-US" sz="2400" b="1" dirty="0"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71600"/>
            <a:ext cx="88392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 smtClean="0"/>
              <a:t>Good news: many management decisions can address both stressor types: slowing </a:t>
            </a:r>
            <a:r>
              <a:rPr lang="en-US" sz="3600" dirty="0" err="1" smtClean="0"/>
              <a:t>stormwater</a:t>
            </a:r>
            <a:r>
              <a:rPr lang="en-US" sz="3600" dirty="0" smtClean="0"/>
              <a:t>, promoting natural filtration, rain gardens, strea</a:t>
            </a:r>
            <a:r>
              <a:rPr lang="en-US" sz="3600" dirty="0"/>
              <a:t>m</a:t>
            </a:r>
            <a:r>
              <a:rPr lang="en-US" sz="3600" dirty="0" smtClean="0"/>
              <a:t> buffers, etc.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2626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Collaboration with Athens-Clarke County </a:t>
            </a:r>
            <a:r>
              <a:rPr lang="en-US" dirty="0" err="1" smtClean="0"/>
              <a:t>Stormwater</a:t>
            </a:r>
            <a:r>
              <a:rPr lang="en-US" dirty="0" smtClean="0"/>
              <a:t> Division – grant-writing, data, ideas </a:t>
            </a:r>
          </a:p>
          <a:p>
            <a:pPr lvl="1"/>
            <a:r>
              <a:rPr lang="en-US" dirty="0" smtClean="0"/>
              <a:t>Ryan Eaves, Jason Peek, Adam </a:t>
            </a:r>
            <a:r>
              <a:rPr lang="en-US" dirty="0" err="1" smtClean="0"/>
              <a:t>Gaufaurian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Sample collection and processing</a:t>
            </a:r>
          </a:p>
          <a:p>
            <a:pPr lvl="1"/>
            <a:r>
              <a:rPr lang="en-US" dirty="0" smtClean="0"/>
              <a:t>Reid Brown, Caitlin Ward</a:t>
            </a:r>
          </a:p>
          <a:p>
            <a:pPr lvl="1"/>
            <a:endParaRPr lang="en-US" dirty="0"/>
          </a:p>
          <a:p>
            <a:r>
              <a:rPr lang="en-US" dirty="0" smtClean="0"/>
              <a:t>Ideas, experimental design, data analysis</a:t>
            </a:r>
          </a:p>
          <a:p>
            <a:pPr lvl="1"/>
            <a:r>
              <a:rPr lang="en-US" dirty="0" smtClean="0"/>
              <a:t>Mary Freeman, </a:t>
            </a:r>
            <a:r>
              <a:rPr lang="en-US" dirty="0" err="1" smtClean="0"/>
              <a:t>Marirosa</a:t>
            </a:r>
            <a:r>
              <a:rPr lang="en-US" dirty="0" smtClean="0"/>
              <a:t> Molina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60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85775"/>
            <a:ext cx="8058150" cy="621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76200" y="115888"/>
            <a:ext cx="4724400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latin typeface="Arial" charset="0"/>
              </a:rPr>
              <a:t>Conceptual model of urbanization effects on streams; Wenger et al. 2009</a:t>
            </a:r>
          </a:p>
        </p:txBody>
      </p:sp>
    </p:spTree>
    <p:extLst>
      <p:ext uri="{BB962C8B-B14F-4D97-AF65-F5344CB8AC3E}">
        <p14:creationId xmlns:p14="http://schemas.microsoft.com/office/powerpoint/2010/main" val="353652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9"/>
          <p:cNvGrpSpPr>
            <a:grpSpLocks/>
          </p:cNvGrpSpPr>
          <p:nvPr/>
        </p:nvGrpSpPr>
        <p:grpSpPr bwMode="auto">
          <a:xfrm>
            <a:off x="0" y="2514600"/>
            <a:ext cx="9144000" cy="995363"/>
            <a:chOff x="0" y="2514600"/>
            <a:chExt cx="9144000" cy="995363"/>
          </a:xfrm>
        </p:grpSpPr>
        <p:sp>
          <p:nvSpPr>
            <p:cNvPr id="3" name="Preparation 2"/>
            <p:cNvSpPr/>
            <p:nvPr/>
          </p:nvSpPr>
          <p:spPr>
            <a:xfrm>
              <a:off x="0" y="2514600"/>
              <a:ext cx="2286000" cy="914400"/>
            </a:xfrm>
            <a:prstGeom prst="flowChartPreparation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" name="Process 3"/>
            <p:cNvSpPr>
              <a:spLocks noChangeArrowheads="1"/>
            </p:cNvSpPr>
            <p:nvPr/>
          </p:nvSpPr>
          <p:spPr bwMode="auto">
            <a:xfrm>
              <a:off x="3429000" y="2590800"/>
              <a:ext cx="2438400" cy="685800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Connector 4"/>
            <p:cNvSpPr/>
            <p:nvPr/>
          </p:nvSpPr>
          <p:spPr>
            <a:xfrm>
              <a:off x="6934200" y="2514600"/>
              <a:ext cx="2209800" cy="995363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sp>
        <p:sp>
          <p:nvSpPr>
            <p:cNvPr id="13323" name="TextBox 7"/>
            <p:cNvSpPr txBox="1">
              <a:spLocks noChangeArrowheads="1"/>
            </p:cNvSpPr>
            <p:nvPr/>
          </p:nvSpPr>
          <p:spPr bwMode="auto">
            <a:xfrm>
              <a:off x="52381" y="2677180"/>
              <a:ext cx="218123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b="1" dirty="0" smtClean="0">
                  <a:latin typeface="Calibri" pitchFamily="34" charset="0"/>
                  <a:cs typeface="Arial" charset="0"/>
                </a:rPr>
                <a:t>Management</a:t>
              </a:r>
              <a:endParaRPr lang="en-US" altLang="en-US" b="1" dirty="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3324" name="TextBox 8"/>
            <p:cNvSpPr txBox="1">
              <a:spLocks noChangeArrowheads="1"/>
            </p:cNvSpPr>
            <p:nvPr/>
          </p:nvSpPr>
          <p:spPr bwMode="auto">
            <a:xfrm>
              <a:off x="3810000" y="2667000"/>
              <a:ext cx="19050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b="1" dirty="0">
                  <a:latin typeface="Calibri" pitchFamily="34" charset="0"/>
                  <a:cs typeface="Arial" charset="0"/>
                </a:rPr>
                <a:t>Stressors</a:t>
              </a:r>
            </a:p>
          </p:txBody>
        </p:sp>
        <p:sp>
          <p:nvSpPr>
            <p:cNvPr id="13325" name="TextBox 9"/>
            <p:cNvSpPr txBox="1">
              <a:spLocks noChangeArrowheads="1"/>
            </p:cNvSpPr>
            <p:nvPr/>
          </p:nvSpPr>
          <p:spPr bwMode="auto">
            <a:xfrm>
              <a:off x="7162800" y="2667000"/>
              <a:ext cx="174874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b="1" dirty="0">
                  <a:latin typeface="Calibri" pitchFamily="34" charset="0"/>
                  <a:cs typeface="Arial" charset="0"/>
                </a:rPr>
                <a:t>Responses</a:t>
              </a: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2438400" y="2819400"/>
              <a:ext cx="838200" cy="3810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5943600" y="2743200"/>
              <a:ext cx="838200" cy="3810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467100" y="3733800"/>
            <a:ext cx="29337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 smtClean="0">
                <a:latin typeface="Arial" charset="0"/>
                <a:cs typeface="Arial" charset="0"/>
              </a:rPr>
              <a:t>Hydrology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 smtClean="0">
                <a:latin typeface="Arial" charset="0"/>
                <a:cs typeface="Arial" charset="0"/>
              </a:rPr>
              <a:t>Pollutants</a:t>
            </a:r>
            <a:endParaRPr lang="en-US" altLang="en-US" sz="2400" b="1" dirty="0">
              <a:latin typeface="Arial" charset="0"/>
              <a:cs typeface="Arial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571573" y="3733800"/>
            <a:ext cx="23209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" charset="0"/>
                <a:cs typeface="Arial" charset="0"/>
              </a:rPr>
              <a:t>Measures of health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6200" y="3853279"/>
            <a:ext cx="31051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 smtClean="0">
                <a:latin typeface="Arial" charset="0"/>
                <a:cs typeface="Arial" charset="0"/>
              </a:rPr>
              <a:t>Complex decisions/ desired protection</a:t>
            </a:r>
            <a:endParaRPr lang="en-US" altLang="en-US" sz="2400" b="1" dirty="0"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Framework </a:t>
            </a:r>
            <a:r>
              <a:rPr lang="en-US" dirty="0" smtClean="0"/>
              <a:t>links management decisions to stream health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20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graded stream - USGS, Frank Ippoli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6299198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90758" y="6324600"/>
            <a:ext cx="2777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USGS, Frank </a:t>
            </a:r>
            <a:r>
              <a:rPr lang="en-US" dirty="0" err="1" smtClean="0"/>
              <a:t>Ippolito</a:t>
            </a:r>
            <a:r>
              <a:rPr lang="en-US" dirty="0" smtClean="0"/>
              <a:t> 2010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762000"/>
            <a:ext cx="8229600" cy="114300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Is it a hydrology or pollutant problem?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92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" y="304800"/>
            <a:ext cx="9144000" cy="609219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6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 smtClean="0"/>
              <a:t>How </a:t>
            </a:r>
            <a:r>
              <a:rPr lang="en-US" u="sng" dirty="0" smtClean="0"/>
              <a:t>many species </a:t>
            </a:r>
            <a:r>
              <a:rPr lang="en-US" dirty="0" smtClean="0"/>
              <a:t>and which species of ‘stream bugs’ are present? Are species sensitive to or tolerant of </a:t>
            </a:r>
            <a:r>
              <a:rPr lang="en-US" u="sng" dirty="0" smtClean="0"/>
              <a:t>pollution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45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905"/>
            <a:ext cx="9144000" cy="609219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6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 smtClean="0"/>
              <a:t>How </a:t>
            </a:r>
            <a:r>
              <a:rPr lang="en-US" u="sng" dirty="0" smtClean="0"/>
              <a:t>much</a:t>
            </a:r>
            <a:r>
              <a:rPr lang="en-US" dirty="0" smtClean="0"/>
              <a:t> are present? Reduced numbers/biomass of ‘stream bugs’ may indicate effects of hydrology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45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219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000" dirty="0" smtClean="0"/>
              <a:t>How </a:t>
            </a:r>
            <a:r>
              <a:rPr lang="en-US" sz="3000" u="sng" dirty="0" smtClean="0"/>
              <a:t>much</a:t>
            </a:r>
            <a:r>
              <a:rPr lang="en-US" sz="3000" dirty="0" smtClean="0"/>
              <a:t> are present? </a:t>
            </a:r>
          </a:p>
          <a:p>
            <a:pPr>
              <a:defRPr/>
            </a:pPr>
            <a:r>
              <a:rPr lang="en-US" sz="3000" dirty="0" smtClean="0"/>
              <a:t>Lots of bugs = healthy stream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15592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coleparmer.com/large_images/05491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62100"/>
            <a:ext cx="53721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6200" y="685800"/>
            <a:ext cx="8610600" cy="1447800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5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 smtClean="0"/>
              <a:t>Biomass: Quantitative sampling, identify and measure all bugs present (replicate samples per stream)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/>
              <a:t>T</a:t>
            </a:r>
            <a:r>
              <a:rPr lang="en-US" dirty="0" smtClean="0"/>
              <a:t>his study – 32,900 invertebrates identified and measured!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62450" y="6400800"/>
            <a:ext cx="3953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Surber</a:t>
            </a:r>
            <a:r>
              <a:rPr lang="en-US" dirty="0" smtClean="0"/>
              <a:t> sampler – </a:t>
            </a:r>
            <a:r>
              <a:rPr lang="en-US" dirty="0" err="1" smtClean="0"/>
              <a:t>Wildco</a:t>
            </a:r>
            <a:r>
              <a:rPr lang="en-US" dirty="0" smtClean="0"/>
              <a:t>/Cole Parmer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6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190625"/>
            <a:ext cx="8591550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609600"/>
            <a:ext cx="5715000" cy="685800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100" dirty="0" smtClean="0"/>
              <a:t>Sites sampled in this study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6019800"/>
            <a:ext cx="5715000" cy="685800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5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100" dirty="0" smtClean="0"/>
              <a:t>Increased watershed urbanization gradient: Rural, mixed use, suburban, urban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637020" y="6477000"/>
            <a:ext cx="1975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Sterling et al.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85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1678</TotalTime>
  <Words>360</Words>
  <Application>Microsoft Office PowerPoint</Application>
  <PresentationFormat>On-screen Show (4:3)</PresentationFormat>
  <Paragraphs>56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Flow</vt:lpstr>
      <vt:lpstr>Both pollutants and altered hydrology negatively affect stream life in ACC</vt:lpstr>
      <vt:lpstr>PowerPoint Presentation</vt:lpstr>
      <vt:lpstr>Framework links management decisions to stream health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Biomass↓ of even tolerant bugs</vt:lpstr>
      <vt:lpstr>Good news: many management decisions can address both stressor types: slowing stormwater, promoting natural filtration, rain gardens, stream buffers, etc.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Both pollutants and altered hydrology negatively affect stream life</dc:title>
  <dc:creator>Amy DAUM Rosemond</dc:creator>
  <cp:lastModifiedBy>Amy DAUM Rosemond</cp:lastModifiedBy>
  <cp:revision>15</cp:revision>
  <dcterms:created xsi:type="dcterms:W3CDTF">2016-09-25T20:38:00Z</dcterms:created>
  <dcterms:modified xsi:type="dcterms:W3CDTF">2016-09-29T20:53:54Z</dcterms:modified>
</cp:coreProperties>
</file>